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8" r:id="rId3"/>
    <p:sldId id="270" r:id="rId4"/>
    <p:sldId id="269" r:id="rId5"/>
    <p:sldId id="268" r:id="rId6"/>
    <p:sldId id="267" r:id="rId7"/>
    <p:sldId id="265" r:id="rId8"/>
    <p:sldId id="271" r:id="rId9"/>
    <p:sldId id="272" r:id="rId10"/>
    <p:sldId id="266" r:id="rId11"/>
    <p:sldId id="264" r:id="rId12"/>
    <p:sldId id="262" r:id="rId13"/>
    <p:sldId id="261" r:id="rId14"/>
    <p:sldId id="260" r:id="rId15"/>
    <p:sldId id="259" r:id="rId16"/>
    <p:sldId id="257"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02C23663-A7D4-4F55-8E6F-A80283CC159D}" type="datetimeFigureOut">
              <a:rPr lang="en-US" smtClean="0"/>
              <a:t>25-Oct-18</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4D1EE97-AB4D-4B4C-9E7C-075E89F76B4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02C23663-A7D4-4F55-8E6F-A80283CC159D}" type="datetimeFigureOut">
              <a:rPr lang="en-US" smtClean="0"/>
              <a:t>25-Oct-18</a:t>
            </a:fld>
            <a:endParaRPr lang="en-US"/>
          </a:p>
        </p:txBody>
      </p:sp>
      <p:sp>
        <p:nvSpPr>
          <p:cNvPr id="9" name="Slide Number Placeholder 8"/>
          <p:cNvSpPr>
            <a:spLocks noGrp="1"/>
          </p:cNvSpPr>
          <p:nvPr>
            <p:ph type="sldNum" sz="quarter" idx="15"/>
          </p:nvPr>
        </p:nvSpPr>
        <p:spPr/>
        <p:txBody>
          <a:bodyPr rtlCol="0"/>
          <a:lstStyle/>
          <a:p>
            <a:fld id="{94D1EE97-AB4D-4B4C-9E7C-075E89F76B44}"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02C23663-A7D4-4F55-8E6F-A80283CC159D}" type="datetimeFigureOut">
              <a:rPr lang="en-US" smtClean="0"/>
              <a:t>25-Oct-18</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4D1EE97-AB4D-4B4C-9E7C-075E89F76B4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2C23663-A7D4-4F55-8E6F-A80283CC159D}" type="datetimeFigureOut">
              <a:rPr lang="en-US" smtClean="0"/>
              <a:t>25-Oct-18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D1EE97-AB4D-4B4C-9E7C-075E89F76B44}"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02C23663-A7D4-4F55-8E6F-A80283CC159D}" type="datetimeFigureOut">
              <a:rPr lang="en-US" smtClean="0"/>
              <a:t>25-Oct-18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D1EE97-AB4D-4B4C-9E7C-075E89F76B44}"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02C23663-A7D4-4F55-8E6F-A80283CC159D}" type="datetimeFigureOut">
              <a:rPr lang="en-US" smtClean="0"/>
              <a:t>25-Oct-18</a:t>
            </a:fld>
            <a:endParaRPr lang="en-US"/>
          </a:p>
        </p:txBody>
      </p:sp>
      <p:sp>
        <p:nvSpPr>
          <p:cNvPr id="7" name="Slide Number Placeholder 6"/>
          <p:cNvSpPr>
            <a:spLocks noGrp="1"/>
          </p:cNvSpPr>
          <p:nvPr>
            <p:ph type="sldNum" sz="quarter" idx="11"/>
          </p:nvPr>
        </p:nvSpPr>
        <p:spPr/>
        <p:txBody>
          <a:bodyPr rtlCol="0"/>
          <a:lstStyle/>
          <a:p>
            <a:fld id="{94D1EE97-AB4D-4B4C-9E7C-075E89F76B44}"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C23663-A7D4-4F55-8E6F-A80283CC159D}" type="datetimeFigureOut">
              <a:rPr lang="en-US" smtClean="0"/>
              <a:t>25-Oct-18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D1EE97-AB4D-4B4C-9E7C-075E89F76B4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02C23663-A7D4-4F55-8E6F-A80283CC159D}" type="datetimeFigureOut">
              <a:rPr lang="en-US" smtClean="0"/>
              <a:t>25-Oct-18</a:t>
            </a:fld>
            <a:endParaRPr lang="en-US"/>
          </a:p>
        </p:txBody>
      </p:sp>
      <p:sp>
        <p:nvSpPr>
          <p:cNvPr id="22" name="Slide Number Placeholder 21"/>
          <p:cNvSpPr>
            <a:spLocks noGrp="1"/>
          </p:cNvSpPr>
          <p:nvPr>
            <p:ph type="sldNum" sz="quarter" idx="15"/>
          </p:nvPr>
        </p:nvSpPr>
        <p:spPr/>
        <p:txBody>
          <a:bodyPr rtlCol="0"/>
          <a:lstStyle/>
          <a:p>
            <a:fld id="{94D1EE97-AB4D-4B4C-9E7C-075E89F76B44}"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02C23663-A7D4-4F55-8E6F-A80283CC159D}" type="datetimeFigureOut">
              <a:rPr lang="en-US" smtClean="0"/>
              <a:t>25-Oct-18</a:t>
            </a:fld>
            <a:endParaRPr lang="en-US"/>
          </a:p>
        </p:txBody>
      </p:sp>
      <p:sp>
        <p:nvSpPr>
          <p:cNvPr id="18" name="Slide Number Placeholder 17"/>
          <p:cNvSpPr>
            <a:spLocks noGrp="1"/>
          </p:cNvSpPr>
          <p:nvPr>
            <p:ph type="sldNum" sz="quarter" idx="11"/>
          </p:nvPr>
        </p:nvSpPr>
        <p:spPr/>
        <p:txBody>
          <a:bodyPr rtlCol="0"/>
          <a:lstStyle/>
          <a:p>
            <a:fld id="{94D1EE97-AB4D-4B4C-9E7C-075E89F76B44}"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C23663-A7D4-4F55-8E6F-A80283CC159D}" type="datetimeFigureOut">
              <a:rPr lang="en-US" smtClean="0"/>
              <a:t>25-Oct-18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1EE97-AB4D-4B4C-9E7C-075E89F76B4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C23663-A7D4-4F55-8E6F-A80283CC159D}" type="datetimeFigureOut">
              <a:rPr lang="en-US" smtClean="0"/>
              <a:t>25-Oct-18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1EE97-AB4D-4B4C-9E7C-075E89F76B4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2C23663-A7D4-4F55-8E6F-A80283CC159D}" type="datetimeFigureOut">
              <a:rPr lang="en-US" smtClean="0"/>
              <a:t>25-Oct-18</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4D1EE97-AB4D-4B4C-9E7C-075E89F76B4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uscourts.gov/servicesform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latin typeface="Times New Roman" pitchFamily="18" charset="0"/>
                <a:cs typeface="Times New Roman" pitchFamily="18" charset="0"/>
              </a:rPr>
              <a:t>Credit Score Analysis</a:t>
            </a:r>
            <a:br>
              <a:rPr lang="en-US" sz="4000" dirty="0">
                <a:latin typeface="Times New Roman" pitchFamily="18" charset="0"/>
                <a:cs typeface="Times New Roman" pitchFamily="18" charset="0"/>
              </a:rPr>
            </a:b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r>
              <a:rPr lang="en-US" sz="2400" dirty="0" smtClean="0">
                <a:latin typeface="Times New Roman" pitchFamily="18" charset="0"/>
                <a:cs typeface="Times New Roman" pitchFamily="18" charset="0"/>
              </a:rPr>
              <a:t>Name:</a:t>
            </a:r>
          </a:p>
          <a:p>
            <a:r>
              <a:rPr lang="en-US" sz="2400" dirty="0" smtClean="0">
                <a:latin typeface="Times New Roman" pitchFamily="18" charset="0"/>
                <a:cs typeface="Times New Roman" pitchFamily="18" charset="0"/>
              </a:rPr>
              <a:t>Tutor:</a:t>
            </a:r>
          </a:p>
          <a:p>
            <a:r>
              <a:rPr lang="en-US" sz="2400" dirty="0" smtClean="0">
                <a:latin typeface="Times New Roman" pitchFamily="18" charset="0"/>
                <a:cs typeface="Times New Roman" pitchFamily="18" charset="0"/>
              </a:rPr>
              <a:t>Institution:</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8648463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INTRODUCTION</a:t>
            </a: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295400"/>
            <a:ext cx="7467600" cy="5178552"/>
          </a:xfrm>
        </p:spPr>
        <p:txBody>
          <a:bodyPr>
            <a:noAutofit/>
          </a:bodyPr>
          <a:lstStyle/>
          <a:p>
            <a:pPr lvl="0"/>
            <a:r>
              <a:rPr lang="en-US" sz="2800" dirty="0">
                <a:latin typeface="Times New Roman" pitchFamily="18" charset="0"/>
                <a:cs typeface="Times New Roman" pitchFamily="18" charset="0"/>
              </a:rPr>
              <a:t>A credit score can be defined as statistics used to determine an individual ability to repay a loan. </a:t>
            </a:r>
          </a:p>
          <a:p>
            <a:pPr lvl="0"/>
            <a:r>
              <a:rPr lang="en-US" sz="2800" dirty="0">
                <a:latin typeface="Times New Roman" pitchFamily="18" charset="0"/>
                <a:cs typeface="Times New Roman" pitchFamily="18" charset="0"/>
              </a:rPr>
              <a:t>This score usually ranges between 300-850 with 850 being the best score possible and 300 being the absolute lowest. </a:t>
            </a:r>
          </a:p>
          <a:p>
            <a:pPr lvl="0"/>
            <a:r>
              <a:rPr lang="en-US" sz="2800" dirty="0">
                <a:latin typeface="Times New Roman" pitchFamily="18" charset="0"/>
                <a:cs typeface="Times New Roman" pitchFamily="18" charset="0"/>
              </a:rPr>
              <a:t>Anything that is above 750 is rated to be excellent. However, below 550 is rated as trouble. </a:t>
            </a:r>
          </a:p>
          <a:p>
            <a:pPr lvl="0"/>
            <a:r>
              <a:rPr lang="en-US" sz="2800" dirty="0">
                <a:latin typeface="Times New Roman" pitchFamily="18" charset="0"/>
                <a:cs typeface="Times New Roman" pitchFamily="18" charset="0"/>
              </a:rPr>
              <a:t>One's qualification to a loan depends on his credit score number, and hence it becomes easier for it to qualify for a loan with a high score. </a:t>
            </a:r>
          </a:p>
        </p:txBody>
      </p:sp>
    </p:spTree>
    <p:extLst>
      <p:ext uri="{BB962C8B-B14F-4D97-AF65-F5344CB8AC3E}">
        <p14:creationId xmlns:p14="http://schemas.microsoft.com/office/powerpoint/2010/main" val="10188759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Cont.</a:t>
            </a: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295400"/>
            <a:ext cx="7467600" cy="5178552"/>
          </a:xfrm>
        </p:spPr>
        <p:txBody>
          <a:bodyPr>
            <a:noAutofit/>
          </a:bodyPr>
          <a:lstStyle/>
          <a:p>
            <a:pPr lvl="0"/>
            <a:r>
              <a:rPr lang="en-US" sz="2800" dirty="0">
                <a:latin typeface="Times New Roman" pitchFamily="18" charset="0"/>
                <a:cs typeface="Times New Roman" pitchFamily="18" charset="0"/>
              </a:rPr>
              <a:t>Information used to determine credit score is retrieved from credit reports. </a:t>
            </a:r>
          </a:p>
          <a:p>
            <a:pPr lvl="0"/>
            <a:r>
              <a:rPr lang="en-US" sz="2800" dirty="0">
                <a:latin typeface="Times New Roman" pitchFamily="18" charset="0"/>
                <a:cs typeface="Times New Roman" pitchFamily="18" charset="0"/>
              </a:rPr>
              <a:t> Fair Isaac Corporation (FICO) is the company that came up with the method of determining the score. </a:t>
            </a:r>
          </a:p>
          <a:p>
            <a:pPr lvl="0"/>
            <a:r>
              <a:rPr lang="en-US" sz="2800" dirty="0">
                <a:latin typeface="Times New Roman" pitchFamily="18" charset="0"/>
                <a:cs typeface="Times New Roman" pitchFamily="18" charset="0"/>
              </a:rPr>
              <a:t>According to Monitoring Your Credit Score and Credit Report (2017), “In 2007, the national average FICO score was 723, and 58% of Americans had a score higher than 700, per Fair Isaac”.</a:t>
            </a:r>
          </a:p>
          <a:p>
            <a:endParaRPr lang="en-US" sz="2800"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9157178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IMPORTANCE OF CREDIT SCORE</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dirty="0">
                <a:latin typeface="Times New Roman" pitchFamily="18" charset="0"/>
                <a:cs typeface="Times New Roman" pitchFamily="18" charset="0"/>
              </a:rPr>
              <a:t>Credit </a:t>
            </a:r>
            <a:r>
              <a:rPr lang="en-US" dirty="0" smtClean="0">
                <a:latin typeface="Times New Roman" pitchFamily="18" charset="0"/>
                <a:cs typeface="Times New Roman" pitchFamily="18" charset="0"/>
              </a:rPr>
              <a:t>score reports </a:t>
            </a:r>
            <a:r>
              <a:rPr lang="en-US" dirty="0">
                <a:latin typeface="Times New Roman" pitchFamily="18" charset="0"/>
                <a:cs typeface="Times New Roman" pitchFamily="18" charset="0"/>
              </a:rPr>
              <a:t>provide information about the previous lending. They demonstrate an individual ability to pay back a loan in a dependable and timely manner. </a:t>
            </a:r>
          </a:p>
          <a:p>
            <a:r>
              <a:rPr lang="en-US" dirty="0">
                <a:latin typeface="Times New Roman" pitchFamily="18" charset="0"/>
                <a:cs typeface="Times New Roman" pitchFamily="18" charset="0"/>
              </a:rPr>
              <a:t>These </a:t>
            </a:r>
            <a:r>
              <a:rPr lang="en-US" dirty="0" smtClean="0">
                <a:latin typeface="Times New Roman" pitchFamily="18" charset="0"/>
                <a:cs typeface="Times New Roman" pitchFamily="18" charset="0"/>
              </a:rPr>
              <a:t>score reports </a:t>
            </a:r>
            <a:r>
              <a:rPr lang="en-US" dirty="0">
                <a:latin typeface="Times New Roman" pitchFamily="18" charset="0"/>
                <a:cs typeface="Times New Roman" pitchFamily="18" charset="0"/>
              </a:rPr>
              <a:t>show the amount of available credit an individual has and the credit being utilized. </a:t>
            </a:r>
          </a:p>
          <a:p>
            <a:r>
              <a:rPr lang="en-US" dirty="0">
                <a:latin typeface="Times New Roman" pitchFamily="18" charset="0"/>
                <a:cs typeface="Times New Roman" pitchFamily="18" charset="0"/>
              </a:rPr>
              <a:t>The score reports indicate whether the individual has failed to repay the loan to the extent of taking it to the debt collector. </a:t>
            </a:r>
          </a:p>
          <a:p>
            <a:r>
              <a:rPr lang="en-US" dirty="0">
                <a:latin typeface="Times New Roman" pitchFamily="18" charset="0"/>
                <a:cs typeface="Times New Roman" pitchFamily="18" charset="0"/>
              </a:rPr>
              <a:t>The credit score has a great impact on people’s lives. Many fear the term while others brush it off due to the ignorance of how it works. </a:t>
            </a:r>
          </a:p>
          <a:p>
            <a:pPr marL="0" indent="0">
              <a:buNone/>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768489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Cont.</a:t>
            </a: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524000"/>
            <a:ext cx="7467600" cy="4949952"/>
          </a:xfrm>
        </p:spPr>
        <p:txBody>
          <a:bodyPr>
            <a:noAutofit/>
          </a:bodyPr>
          <a:lstStyle/>
          <a:p>
            <a:pPr lvl="0"/>
            <a:r>
              <a:rPr lang="en-US" dirty="0">
                <a:latin typeface="Times New Roman" pitchFamily="18" charset="0"/>
                <a:cs typeface="Times New Roman" pitchFamily="18" charset="0"/>
              </a:rPr>
              <a:t>It mostly benefits those who are responsible and prudent by their timely payments and wise budgeting</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lvl="0"/>
            <a:r>
              <a:rPr lang="en-US" dirty="0">
                <a:latin typeface="Times New Roman" pitchFamily="18" charset="0"/>
                <a:cs typeface="Times New Roman" pitchFamily="18" charset="0"/>
              </a:rPr>
              <a:t> From the way the credit score affects people’s lives, there is a need for them to work towards improving their credit score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lvl="0"/>
            <a:r>
              <a:rPr lang="en-US" dirty="0">
                <a:latin typeface="Times New Roman" pitchFamily="18" charset="0"/>
                <a:cs typeface="Times New Roman" pitchFamily="18" charset="0"/>
              </a:rPr>
              <a:t> Credit reports also contain liens, bankruptcies, judgments, and rental repayment information</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lvl="0"/>
            <a:r>
              <a:rPr lang="en-US" dirty="0">
                <a:latin typeface="Times New Roman" pitchFamily="18" charset="0"/>
                <a:cs typeface="Times New Roman" pitchFamily="18" charset="0"/>
              </a:rPr>
              <a:t> Creditors use this information whether an individual qualify a loan, interest rates and customer’s ability to meet the terms and conditions.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11280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ELEMENTS OF A CREDIT SCORE</a:t>
            </a:r>
            <a:endParaRPr lang="en-US"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Autofit/>
          </a:bodyPr>
          <a:lstStyle/>
          <a:p>
            <a:pPr lvl="0"/>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evaluating the creditworthiness of a customer, the lenders look for three important things in the customer’s credit report</a:t>
            </a:r>
            <a:r>
              <a:rPr lang="en-US" dirty="0" smtClean="0">
                <a:latin typeface="Times New Roman" pitchFamily="18" charset="0"/>
                <a:cs typeface="Times New Roman" pitchFamily="18" charset="0"/>
              </a:rPr>
              <a:t>;</a:t>
            </a:r>
          </a:p>
          <a:p>
            <a:pPr marL="2491740" lvl="8" indent="-342900">
              <a:buFont typeface="Wingdings" pitchFamily="2" charset="2"/>
              <a:buChar char="q"/>
            </a:pPr>
            <a:r>
              <a:rPr lang="en-US" sz="2400" b="1" dirty="0" smtClean="0">
                <a:latin typeface="Times New Roman" pitchFamily="18" charset="0"/>
                <a:cs typeface="Times New Roman" pitchFamily="18" charset="0"/>
              </a:rPr>
              <a:t>Credit</a:t>
            </a:r>
          </a:p>
          <a:p>
            <a:pPr marL="2491740" lvl="8" indent="-342900">
              <a:buFont typeface="Wingdings" pitchFamily="2" charset="2"/>
              <a:buChar char="q"/>
            </a:pPr>
            <a:r>
              <a:rPr lang="en-US" sz="2400" b="1" dirty="0" smtClean="0">
                <a:latin typeface="Times New Roman" pitchFamily="18" charset="0"/>
                <a:cs typeface="Times New Roman" pitchFamily="18" charset="0"/>
              </a:rPr>
              <a:t>Capacity </a:t>
            </a:r>
          </a:p>
          <a:p>
            <a:pPr marL="2491740" lvl="8" indent="-342900">
              <a:buFont typeface="Wingdings" pitchFamily="2" charset="2"/>
              <a:buChar char="q"/>
            </a:pPr>
            <a:r>
              <a:rPr lang="en-US" sz="2400" b="1" dirty="0" smtClean="0">
                <a:latin typeface="Times New Roman" pitchFamily="18" charset="0"/>
                <a:cs typeface="Times New Roman" pitchFamily="18" charset="0"/>
              </a:rPr>
              <a:t>Character </a:t>
            </a:r>
          </a:p>
          <a:p>
            <a:pPr lvl="0"/>
            <a:r>
              <a:rPr lang="en-US" dirty="0" smtClean="0">
                <a:latin typeface="Times New Roman" pitchFamily="18" charset="0"/>
                <a:cs typeface="Times New Roman" pitchFamily="18" charset="0"/>
              </a:rPr>
              <a:t>To </a:t>
            </a:r>
            <a:r>
              <a:rPr lang="en-US" dirty="0">
                <a:latin typeface="Times New Roman" pitchFamily="18" charset="0"/>
                <a:cs typeface="Times New Roman" pitchFamily="18" charset="0"/>
              </a:rPr>
              <a:t>understand the character of the customer, the lender reviews on the address of the customer, terms of employment, the period of employment, frequency the client has switched jobs ad any records of negative judgments or bankruptcies. </a:t>
            </a:r>
          </a:p>
        </p:txBody>
      </p:sp>
    </p:spTree>
    <p:extLst>
      <p:ext uri="{BB962C8B-B14F-4D97-AF65-F5344CB8AC3E}">
        <p14:creationId xmlns:p14="http://schemas.microsoft.com/office/powerpoint/2010/main" val="3197983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CONT.</a:t>
            </a: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lvl="0"/>
            <a:r>
              <a:rPr lang="en-US" dirty="0">
                <a:latin typeface="Times New Roman" pitchFamily="18" charset="0"/>
                <a:cs typeface="Times New Roman" pitchFamily="18" charset="0"/>
              </a:rPr>
              <a:t>On evaluating the customer’s capacity, the lender check on the much credit the customer is currently carrying. </a:t>
            </a:r>
          </a:p>
          <a:p>
            <a:pPr lvl="0"/>
            <a:r>
              <a:rPr lang="en-US" dirty="0">
                <a:latin typeface="Times New Roman" pitchFamily="18" charset="0"/>
                <a:cs typeface="Times New Roman" pitchFamily="18" charset="0"/>
              </a:rPr>
              <a:t>Most people who have high balance but gives the minimum required payments or only the interests in it, do not credit so well. </a:t>
            </a:r>
          </a:p>
          <a:p>
            <a:pPr lvl="0"/>
            <a:r>
              <a:rPr lang="en-US" dirty="0">
                <a:latin typeface="Times New Roman" pitchFamily="18" charset="0"/>
                <a:cs typeface="Times New Roman" pitchFamily="18" charset="0"/>
              </a:rPr>
              <a:t>Last but not least measure, is the credit. On this, the lenders check on how long the customer’s account has been opened and of course, the longer the time, the higher the credit. </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27689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Times New Roman" pitchFamily="18" charset="0"/>
                <a:cs typeface="Times New Roman" pitchFamily="18" charset="0"/>
              </a:rPr>
              <a:t>FICO’S COMPONENTS OF A CREDIT SCORE</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dirty="0">
                <a:latin typeface="Times New Roman" pitchFamily="18" charset="0"/>
                <a:cs typeface="Times New Roman" pitchFamily="18" charset="0"/>
              </a:rPr>
              <a:t>According to FICO, the calculation of credit score is categorized into five </a:t>
            </a:r>
            <a:r>
              <a:rPr lang="en-US" dirty="0" smtClean="0">
                <a:latin typeface="Times New Roman" pitchFamily="18" charset="0"/>
                <a:cs typeface="Times New Roman" pitchFamily="18" charset="0"/>
              </a:rPr>
              <a:t>major components; </a:t>
            </a:r>
          </a:p>
          <a:p>
            <a:pPr marL="2240280" lvl="6" indent="-457200">
              <a:buFont typeface="Wingdings" pitchFamily="2" charset="2"/>
              <a:buChar char="q"/>
            </a:pPr>
            <a:r>
              <a:rPr lang="en-US" sz="2400" dirty="0" smtClean="0">
                <a:solidFill>
                  <a:schemeClr val="tx1"/>
                </a:solidFill>
                <a:latin typeface="Times New Roman" pitchFamily="18" charset="0"/>
                <a:cs typeface="Times New Roman" pitchFamily="18" charset="0"/>
              </a:rPr>
              <a:t>Type </a:t>
            </a:r>
            <a:r>
              <a:rPr lang="en-US" sz="2400" dirty="0">
                <a:solidFill>
                  <a:schemeClr val="tx1"/>
                </a:solidFill>
                <a:latin typeface="Times New Roman" pitchFamily="18" charset="0"/>
                <a:cs typeface="Times New Roman" pitchFamily="18" charset="0"/>
              </a:rPr>
              <a:t>of credit used </a:t>
            </a:r>
            <a:r>
              <a:rPr lang="en-US" sz="2400" dirty="0" smtClean="0">
                <a:solidFill>
                  <a:schemeClr val="tx1"/>
                </a:solidFill>
                <a:latin typeface="Times New Roman" pitchFamily="18" charset="0"/>
                <a:cs typeface="Times New Roman" pitchFamily="18" charset="0"/>
              </a:rPr>
              <a:t>-10 %</a:t>
            </a:r>
          </a:p>
          <a:p>
            <a:pPr marL="2240280" lvl="6" indent="-457200">
              <a:buFont typeface="Wingdings" pitchFamily="2" charset="2"/>
              <a:buChar char="q"/>
            </a:pPr>
            <a:r>
              <a:rPr lang="en-US" sz="2400" dirty="0" smtClean="0">
                <a:solidFill>
                  <a:schemeClr val="tx1"/>
                </a:solidFill>
                <a:latin typeface="Times New Roman" pitchFamily="18" charset="0"/>
                <a:cs typeface="Times New Roman" pitchFamily="18" charset="0"/>
              </a:rPr>
              <a:t>New </a:t>
            </a:r>
            <a:r>
              <a:rPr lang="en-US" sz="2400" dirty="0">
                <a:solidFill>
                  <a:schemeClr val="tx1"/>
                </a:solidFill>
                <a:latin typeface="Times New Roman" pitchFamily="18" charset="0"/>
                <a:cs typeface="Times New Roman" pitchFamily="18" charset="0"/>
              </a:rPr>
              <a:t>credit which </a:t>
            </a:r>
            <a:r>
              <a:rPr lang="en-US" sz="2400" dirty="0" smtClean="0">
                <a:solidFill>
                  <a:schemeClr val="tx1"/>
                </a:solidFill>
                <a:latin typeface="Times New Roman" pitchFamily="18" charset="0"/>
                <a:cs typeface="Times New Roman" pitchFamily="18" charset="0"/>
              </a:rPr>
              <a:t>holds- </a:t>
            </a:r>
            <a:r>
              <a:rPr lang="en-US" sz="2400" dirty="0">
                <a:solidFill>
                  <a:schemeClr val="tx1"/>
                </a:solidFill>
                <a:latin typeface="Times New Roman" pitchFamily="18" charset="0"/>
                <a:cs typeface="Times New Roman" pitchFamily="18" charset="0"/>
              </a:rPr>
              <a:t>10 </a:t>
            </a:r>
            <a:r>
              <a:rPr lang="en-US" sz="2400" dirty="0" smtClean="0">
                <a:solidFill>
                  <a:schemeClr val="tx1"/>
                </a:solidFill>
                <a:latin typeface="Times New Roman" pitchFamily="18" charset="0"/>
                <a:cs typeface="Times New Roman" pitchFamily="18" charset="0"/>
              </a:rPr>
              <a:t>%</a:t>
            </a:r>
          </a:p>
          <a:p>
            <a:pPr marL="2240280" lvl="6" indent="-457200">
              <a:buFont typeface="Wingdings" pitchFamily="2" charset="2"/>
              <a:buChar char="q"/>
            </a:pPr>
            <a:r>
              <a:rPr lang="en-US" sz="2400" dirty="0" smtClean="0">
                <a:solidFill>
                  <a:schemeClr val="tx1"/>
                </a:solidFill>
                <a:latin typeface="Times New Roman" pitchFamily="18" charset="0"/>
                <a:cs typeface="Times New Roman" pitchFamily="18" charset="0"/>
              </a:rPr>
              <a:t>Length </a:t>
            </a:r>
            <a:r>
              <a:rPr lang="en-US" sz="2400" dirty="0">
                <a:solidFill>
                  <a:schemeClr val="tx1"/>
                </a:solidFill>
                <a:latin typeface="Times New Roman" pitchFamily="18" charset="0"/>
                <a:cs typeface="Times New Roman" pitchFamily="18" charset="0"/>
              </a:rPr>
              <a:t>of credit history </a:t>
            </a:r>
            <a:r>
              <a:rPr lang="en-US" sz="2400" dirty="0" smtClean="0">
                <a:solidFill>
                  <a:schemeClr val="tx1"/>
                </a:solidFill>
                <a:latin typeface="Times New Roman" pitchFamily="18" charset="0"/>
                <a:cs typeface="Times New Roman" pitchFamily="18" charset="0"/>
              </a:rPr>
              <a:t>-15 %, </a:t>
            </a:r>
          </a:p>
          <a:p>
            <a:pPr marL="2240280" lvl="6" indent="-457200">
              <a:buFont typeface="Wingdings" pitchFamily="2" charset="2"/>
              <a:buChar char="q"/>
            </a:pPr>
            <a:r>
              <a:rPr lang="en-US" sz="2400" dirty="0" smtClean="0">
                <a:solidFill>
                  <a:schemeClr val="tx1"/>
                </a:solidFill>
                <a:latin typeface="Times New Roman" pitchFamily="18" charset="0"/>
                <a:cs typeface="Times New Roman" pitchFamily="18" charset="0"/>
              </a:rPr>
              <a:t>Amount </a:t>
            </a:r>
            <a:r>
              <a:rPr lang="en-US" sz="2400" dirty="0">
                <a:solidFill>
                  <a:schemeClr val="tx1"/>
                </a:solidFill>
                <a:latin typeface="Times New Roman" pitchFamily="18" charset="0"/>
                <a:cs typeface="Times New Roman" pitchFamily="18" charset="0"/>
              </a:rPr>
              <a:t>owned </a:t>
            </a:r>
            <a:r>
              <a:rPr lang="en-US" sz="2400" dirty="0" smtClean="0">
                <a:solidFill>
                  <a:schemeClr val="tx1"/>
                </a:solidFill>
                <a:latin typeface="Times New Roman" pitchFamily="18" charset="0"/>
                <a:cs typeface="Times New Roman" pitchFamily="18" charset="0"/>
              </a:rPr>
              <a:t>-30 % </a:t>
            </a:r>
          </a:p>
          <a:p>
            <a:pPr marL="2240280" lvl="6" indent="-457200">
              <a:buFont typeface="Wingdings" pitchFamily="2" charset="2"/>
              <a:buChar char="q"/>
            </a:pPr>
            <a:r>
              <a:rPr lang="en-US" sz="2400" dirty="0" smtClean="0">
                <a:solidFill>
                  <a:schemeClr val="tx1"/>
                </a:solidFill>
                <a:latin typeface="Times New Roman" pitchFamily="18" charset="0"/>
                <a:cs typeface="Times New Roman" pitchFamily="18" charset="0"/>
              </a:rPr>
              <a:t>History </a:t>
            </a:r>
            <a:r>
              <a:rPr lang="en-US" sz="2400" dirty="0">
                <a:solidFill>
                  <a:schemeClr val="tx1"/>
                </a:solidFill>
                <a:latin typeface="Times New Roman" pitchFamily="18" charset="0"/>
                <a:cs typeface="Times New Roman" pitchFamily="18" charset="0"/>
              </a:rPr>
              <a:t>of payment </a:t>
            </a:r>
            <a:r>
              <a:rPr lang="en-US" sz="2400" dirty="0" smtClean="0">
                <a:solidFill>
                  <a:schemeClr val="tx1"/>
                </a:solidFill>
                <a:latin typeface="Times New Roman" pitchFamily="18" charset="0"/>
                <a:cs typeface="Times New Roman" pitchFamily="18" charset="0"/>
              </a:rPr>
              <a:t>- 35 %</a:t>
            </a:r>
          </a:p>
          <a:p>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All these categories are determining the overall credit score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008404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latin typeface="Times New Roman" pitchFamily="18" charset="0"/>
                <a:cs typeface="Times New Roman" pitchFamily="18" charset="0"/>
              </a:rPr>
              <a:t>FICO Credit Score Ranges</a:t>
            </a:r>
            <a:br>
              <a:rPr lang="en-US" sz="4000" b="1" dirty="0">
                <a:latin typeface="Times New Roman" pitchFamily="18" charset="0"/>
                <a:cs typeface="Times New Roman" pitchFamily="18" charset="0"/>
              </a:rPr>
            </a:br>
            <a:endParaRPr lang="en-US" sz="3600" b="1" dirty="0"/>
          </a:p>
        </p:txBody>
      </p:sp>
      <p:pic>
        <p:nvPicPr>
          <p:cNvPr id="4" name="Content Placeholder 3"/>
          <p:cNvPicPr>
            <a:picLocks noGrp="1"/>
          </p:cNvPicPr>
          <p:nvPr>
            <p:ph sz="quarter" idx="1"/>
          </p:nvPr>
        </p:nvPicPr>
        <p:blipFill>
          <a:blip r:embed="rId2"/>
          <a:stretch>
            <a:fillRect/>
          </a:stretch>
        </p:blipFill>
        <p:spPr>
          <a:xfrm>
            <a:off x="990600" y="1600200"/>
            <a:ext cx="6172200" cy="4343399"/>
          </a:xfrm>
          <a:prstGeom prst="rect">
            <a:avLst/>
          </a:prstGeom>
        </p:spPr>
      </p:pic>
    </p:spTree>
    <p:extLst>
      <p:ext uri="{BB962C8B-B14F-4D97-AF65-F5344CB8AC3E}">
        <p14:creationId xmlns:p14="http://schemas.microsoft.com/office/powerpoint/2010/main" val="2253525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864280624"/>
              </p:ext>
            </p:extLst>
          </p:nvPr>
        </p:nvGraphicFramePr>
        <p:xfrm>
          <a:off x="228600" y="152400"/>
          <a:ext cx="8534400" cy="6827520"/>
        </p:xfrm>
        <a:graphic>
          <a:graphicData uri="http://schemas.openxmlformats.org/drawingml/2006/table">
            <a:tbl>
              <a:tblPr firstRow="1" firstCol="1" bandRow="1">
                <a:tableStyleId>{EB344D84-9AFB-497E-A393-DC336BA19D2E}</a:tableStyleId>
              </a:tblPr>
              <a:tblGrid>
                <a:gridCol w="1235577"/>
                <a:gridCol w="1050423"/>
                <a:gridCol w="990600"/>
                <a:gridCol w="5257800"/>
              </a:tblGrid>
              <a:tr h="1430594">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Credit Score</a:t>
                      </a:r>
                      <a:endParaRPr lang="en-US" sz="1600" dirty="0">
                        <a:solidFill>
                          <a:schemeClr val="tx1"/>
                        </a:solidFill>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Rating</a:t>
                      </a:r>
                      <a:endParaRPr lang="en-US" sz="1600" dirty="0">
                        <a:solidFill>
                          <a:schemeClr val="tx1"/>
                        </a:solidFill>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 of </a:t>
                      </a:r>
                      <a:r>
                        <a:rPr lang="en-US" sz="1600" dirty="0" smtClean="0">
                          <a:effectLst/>
                          <a:latin typeface="Times New Roman" pitchFamily="18" charset="0"/>
                          <a:cs typeface="Times New Roman" pitchFamily="18" charset="0"/>
                        </a:rPr>
                        <a:t>People</a:t>
                      </a:r>
                      <a:r>
                        <a:rPr lang="en-US" sz="1600" baseline="0" dirty="0" smtClean="0">
                          <a:effectLst/>
                          <a:latin typeface="Times New Roman" pitchFamily="18" charset="0"/>
                          <a:cs typeface="Times New Roman" pitchFamily="18" charset="0"/>
                        </a:rPr>
                        <a:t> in USA</a:t>
                      </a:r>
                      <a:endParaRPr lang="en-US" sz="1600" dirty="0" smtClean="0">
                        <a:solidFill>
                          <a:schemeClr val="tx1"/>
                        </a:solidFill>
                        <a:effectLst/>
                        <a:latin typeface="Times New Roman" pitchFamily="18" charset="0"/>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Impact</a:t>
                      </a:r>
                      <a:endParaRPr lang="en-US" sz="1600" dirty="0">
                        <a:solidFill>
                          <a:schemeClr val="tx1"/>
                        </a:solidFill>
                        <a:effectLst/>
                        <a:latin typeface="Times New Roman" pitchFamily="18" charset="0"/>
                        <a:ea typeface="Calibri"/>
                        <a:cs typeface="Times New Roman" pitchFamily="18" charset="0"/>
                      </a:endParaRPr>
                    </a:p>
                  </a:txBody>
                  <a:tcPr marL="18223" marR="18223" marT="0" marB="0"/>
                </a:tc>
              </a:tr>
              <a:tr h="1431644">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300-579</a:t>
                      </a:r>
                      <a:endParaRPr lang="en-US" sz="1600" dirty="0">
                        <a:solidFill>
                          <a:srgbClr val="FF0000"/>
                        </a:solidFill>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Very Poor</a:t>
                      </a:r>
                      <a:endParaRPr lang="en-US" sz="1600" dirty="0">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17%</a:t>
                      </a:r>
                      <a:endParaRPr lang="en-US" sz="1600" dirty="0">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Credit applicants in this category may need to pay a deposit or a fee and sometimes most of them are not approved for credit at all.</a:t>
                      </a:r>
                      <a:endParaRPr lang="en-US" sz="1600" dirty="0">
                        <a:effectLst/>
                        <a:latin typeface="Times New Roman" pitchFamily="18" charset="0"/>
                        <a:ea typeface="Calibri"/>
                        <a:cs typeface="Times New Roman" pitchFamily="18" charset="0"/>
                      </a:endParaRPr>
                    </a:p>
                  </a:txBody>
                  <a:tcPr marL="18223" marR="18223" marT="0" marB="0"/>
                </a:tc>
              </a:tr>
              <a:tr h="930647">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580-669</a:t>
                      </a:r>
                      <a:endParaRPr lang="en-US" sz="1600" dirty="0">
                        <a:solidFill>
                          <a:srgbClr val="FF0000"/>
                        </a:solidFill>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a:effectLst/>
                          <a:latin typeface="Times New Roman" pitchFamily="18" charset="0"/>
                          <a:cs typeface="Times New Roman" pitchFamily="18" charset="0"/>
                        </a:rPr>
                        <a:t>Fair</a:t>
                      </a:r>
                      <a:endParaRPr lang="en-US" sz="1600">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20.2%</a:t>
                      </a:r>
                      <a:endParaRPr lang="en-US" sz="1600" dirty="0">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Credit applicants in this category are referred to as Subprime borrowers.</a:t>
                      </a:r>
                      <a:endParaRPr lang="en-US" sz="1600" dirty="0">
                        <a:effectLst/>
                        <a:latin typeface="Times New Roman" pitchFamily="18" charset="0"/>
                        <a:ea typeface="Calibri"/>
                        <a:cs typeface="Times New Roman" pitchFamily="18" charset="0"/>
                      </a:endParaRPr>
                    </a:p>
                  </a:txBody>
                  <a:tcPr marL="18223" marR="18223" marT="0" marB="0"/>
                </a:tc>
              </a:tr>
              <a:tr h="930647">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670-739</a:t>
                      </a:r>
                      <a:endParaRPr lang="en-US" sz="1600" dirty="0">
                        <a:solidFill>
                          <a:srgbClr val="FF0000"/>
                        </a:solidFill>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Good</a:t>
                      </a:r>
                      <a:endParaRPr lang="en-US" sz="1600" dirty="0">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21.5%</a:t>
                      </a:r>
                      <a:endParaRPr lang="en-US" sz="1600" dirty="0">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Credit applicants in this category are likely to become delinquent in the future.</a:t>
                      </a:r>
                      <a:endParaRPr lang="en-US" sz="1600" dirty="0">
                        <a:effectLst/>
                        <a:latin typeface="Times New Roman" pitchFamily="18" charset="0"/>
                        <a:ea typeface="Calibri"/>
                        <a:cs typeface="Times New Roman" pitchFamily="18" charset="0"/>
                      </a:endParaRPr>
                    </a:p>
                  </a:txBody>
                  <a:tcPr marL="18223" marR="18223" marT="0" marB="0"/>
                </a:tc>
              </a:tr>
              <a:tr h="930647">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740-799</a:t>
                      </a:r>
                      <a:endParaRPr lang="en-US" sz="1600" dirty="0">
                        <a:solidFill>
                          <a:srgbClr val="FF0000"/>
                        </a:solidFill>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a:effectLst/>
                          <a:latin typeface="Times New Roman" pitchFamily="18" charset="0"/>
                          <a:cs typeface="Times New Roman" pitchFamily="18" charset="0"/>
                        </a:rPr>
                        <a:t>Very Good</a:t>
                      </a:r>
                      <a:endParaRPr lang="en-US" sz="1600">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a:effectLst/>
                          <a:latin typeface="Times New Roman" pitchFamily="18" charset="0"/>
                          <a:cs typeface="Times New Roman" pitchFamily="18" charset="0"/>
                        </a:rPr>
                        <a:t>18.2%</a:t>
                      </a:r>
                      <a:endParaRPr lang="en-US" sz="1600">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a:effectLst/>
                          <a:latin typeface="Times New Roman" pitchFamily="18" charset="0"/>
                          <a:cs typeface="Times New Roman" pitchFamily="18" charset="0"/>
                        </a:rPr>
                        <a:t>Credit applicants in this category tend to receive better than average rates from lending agencies.</a:t>
                      </a:r>
                      <a:endParaRPr lang="en-US" sz="1600">
                        <a:effectLst/>
                        <a:latin typeface="Times New Roman" pitchFamily="18" charset="0"/>
                        <a:ea typeface="Calibri"/>
                        <a:cs typeface="Times New Roman" pitchFamily="18" charset="0"/>
                      </a:endParaRPr>
                    </a:p>
                  </a:txBody>
                  <a:tcPr marL="18223" marR="18223" marT="0" marB="0"/>
                </a:tc>
              </a:tr>
              <a:tr h="975222">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800-850</a:t>
                      </a:r>
                      <a:endParaRPr lang="en-US" sz="1600" dirty="0">
                        <a:solidFill>
                          <a:srgbClr val="FF0000"/>
                        </a:solidFill>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Exceptional</a:t>
                      </a:r>
                      <a:endParaRPr lang="en-US" sz="1600" dirty="0">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a:effectLst/>
                          <a:latin typeface="Times New Roman" pitchFamily="18" charset="0"/>
                          <a:cs typeface="Times New Roman" pitchFamily="18" charset="0"/>
                        </a:rPr>
                        <a:t>19.9%</a:t>
                      </a:r>
                      <a:endParaRPr lang="en-US" sz="1600">
                        <a:effectLst/>
                        <a:latin typeface="Times New Roman" pitchFamily="18" charset="0"/>
                        <a:ea typeface="Calibri"/>
                        <a:cs typeface="Times New Roman" pitchFamily="18" charset="0"/>
                      </a:endParaRPr>
                    </a:p>
                  </a:txBody>
                  <a:tcPr marL="18223" marR="18223" marT="0" marB="0"/>
                </a:tc>
                <a:tc>
                  <a:txBody>
                    <a:bodyPr/>
                    <a:lstStyle/>
                    <a:p>
                      <a:pPr marL="0" marR="0" algn="l">
                        <a:lnSpc>
                          <a:spcPct val="200000"/>
                        </a:lnSpc>
                        <a:spcBef>
                          <a:spcPts val="1500"/>
                        </a:spcBef>
                        <a:spcAft>
                          <a:spcPts val="1500"/>
                        </a:spcAft>
                      </a:pPr>
                      <a:r>
                        <a:rPr lang="en-US" sz="1600" dirty="0">
                          <a:effectLst/>
                          <a:latin typeface="Times New Roman" pitchFamily="18" charset="0"/>
                          <a:cs typeface="Times New Roman" pitchFamily="18" charset="0"/>
                        </a:rPr>
                        <a:t>Credit applicants in this category get the best rates from lending agencies to be encouraged to borrow more.</a:t>
                      </a:r>
                      <a:endParaRPr lang="en-US" sz="1600" dirty="0">
                        <a:effectLst/>
                        <a:latin typeface="Times New Roman" pitchFamily="18" charset="0"/>
                        <a:ea typeface="Calibri"/>
                        <a:cs typeface="Times New Roman" pitchFamily="18" charset="0"/>
                      </a:endParaRPr>
                    </a:p>
                  </a:txBody>
                  <a:tcPr marL="18223" marR="18223" marT="0" marB="0"/>
                </a:tc>
              </a:tr>
            </a:tbl>
          </a:graphicData>
        </a:graphic>
      </p:graphicFrame>
    </p:spTree>
    <p:extLst>
      <p:ext uri="{BB962C8B-B14F-4D97-AF65-F5344CB8AC3E}">
        <p14:creationId xmlns:p14="http://schemas.microsoft.com/office/powerpoint/2010/main" val="2347549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Times New Roman" pitchFamily="18" charset="0"/>
                <a:cs typeface="Times New Roman" pitchFamily="18" charset="0"/>
              </a:rPr>
              <a:t>payment history</a:t>
            </a:r>
          </a:p>
        </p:txBody>
      </p:sp>
      <p:sp>
        <p:nvSpPr>
          <p:cNvPr id="3" name="Content Placeholder 2"/>
          <p:cNvSpPr>
            <a:spLocks noGrp="1"/>
          </p:cNvSpPr>
          <p:nvPr>
            <p:ph sz="quarter" idx="1"/>
          </p:nvPr>
        </p:nvSpPr>
        <p:spPr/>
        <p:txBody>
          <a:bodyPr>
            <a:normAutofit/>
          </a:bodyPr>
          <a:lstStyle/>
          <a:p>
            <a:pPr lvl="0"/>
            <a:r>
              <a:rPr lang="en-US" sz="2800" dirty="0">
                <a:latin typeface="Times New Roman" pitchFamily="18" charset="0"/>
                <a:cs typeface="Times New Roman" pitchFamily="18" charset="0"/>
              </a:rPr>
              <a:t>The </a:t>
            </a:r>
            <a:r>
              <a:rPr lang="en-US" sz="2800" dirty="0" smtClean="0">
                <a:latin typeface="Times New Roman" pitchFamily="18" charset="0"/>
                <a:cs typeface="Times New Roman" pitchFamily="18" charset="0"/>
              </a:rPr>
              <a:t>payment </a:t>
            </a:r>
            <a:r>
              <a:rPr lang="en-US" sz="2800" dirty="0">
                <a:latin typeface="Times New Roman" pitchFamily="18" charset="0"/>
                <a:cs typeface="Times New Roman" pitchFamily="18" charset="0"/>
              </a:rPr>
              <a:t>history reviews how a customer has met the obligations of different accounts. </a:t>
            </a:r>
          </a:p>
          <a:p>
            <a:pPr lvl="0"/>
            <a:r>
              <a:rPr lang="en-US" sz="2800" dirty="0">
                <a:latin typeface="Times New Roman" pitchFamily="18" charset="0"/>
                <a:cs typeface="Times New Roman" pitchFamily="18" charset="0"/>
              </a:rPr>
              <a:t>It checks on the history of collections, delinquency, and bankruptcy. </a:t>
            </a:r>
          </a:p>
          <a:p>
            <a:pPr lvl="0"/>
            <a:r>
              <a:rPr lang="en-US" sz="2800" dirty="0">
                <a:latin typeface="Times New Roman" pitchFamily="18" charset="0"/>
                <a:cs typeface="Times New Roman" pitchFamily="18" charset="0"/>
              </a:rPr>
              <a:t>The more problems there is to this history, the weaker the credit score.</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3659715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4000" b="1" dirty="0">
                <a:latin typeface="Times New Roman" pitchFamily="18" charset="0"/>
                <a:cs typeface="Times New Roman" pitchFamily="18" charset="0"/>
              </a:rPr>
              <a:t>the amount a customer owes </a:t>
            </a:r>
            <a:br>
              <a:rPr lang="en-US" sz="4000" b="1" dirty="0">
                <a:latin typeface="Times New Roman" pitchFamily="18" charset="0"/>
                <a:cs typeface="Times New Roman" pitchFamily="18" charset="0"/>
              </a:rPr>
            </a:b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219200"/>
            <a:ext cx="7467600" cy="5254752"/>
          </a:xfrm>
        </p:spPr>
        <p:txBody>
          <a:bodyPr>
            <a:normAutofit/>
          </a:bodyPr>
          <a:lstStyle/>
          <a:p>
            <a:pPr lvl="0"/>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lender focus on how much debt the customer is in. It also checks the number and type of accounts a customer holds. </a:t>
            </a:r>
          </a:p>
          <a:p>
            <a:pPr lvl="0"/>
            <a:r>
              <a:rPr lang="en-US" sz="2800" dirty="0">
                <a:latin typeface="Times New Roman" pitchFamily="18" charset="0"/>
                <a:cs typeface="Times New Roman" pitchFamily="18" charset="0"/>
              </a:rPr>
              <a:t>It gives deep emphasis on the current financial situation of the customer. The larger the amount of current debt from many sources, the weaker the credit score. </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2961968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Cont.</a:t>
            </a: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295400"/>
            <a:ext cx="7467600" cy="5178552"/>
          </a:xfrm>
        </p:spPr>
        <p:txBody>
          <a:bodyPr>
            <a:noAutofit/>
          </a:bodyPr>
          <a:lstStyle/>
          <a:p>
            <a:pPr lvl="0"/>
            <a:r>
              <a:rPr lang="en-US" sz="2800" dirty="0">
                <a:latin typeface="Times New Roman" pitchFamily="18" charset="0"/>
                <a:cs typeface="Times New Roman" pitchFamily="18" charset="0"/>
              </a:rPr>
              <a:t>The other categories (a type of credit used, new credit and length of credit history) holds less percentage but crucial as well. </a:t>
            </a:r>
          </a:p>
          <a:p>
            <a:pPr lvl="0"/>
            <a:r>
              <a:rPr lang="en-US" sz="2800" dirty="0">
                <a:latin typeface="Times New Roman" pitchFamily="18" charset="0"/>
                <a:cs typeface="Times New Roman" pitchFamily="18" charset="0"/>
              </a:rPr>
              <a:t>It is an advantage to maintain a good credit history. </a:t>
            </a:r>
            <a:endParaRPr lang="en-US" sz="2800" dirty="0" smtClean="0">
              <a:latin typeface="Times New Roman" pitchFamily="18" charset="0"/>
              <a:cs typeface="Times New Roman" pitchFamily="18" charset="0"/>
            </a:endParaRPr>
          </a:p>
          <a:p>
            <a:pPr lvl="0"/>
            <a:r>
              <a:rPr lang="en-US" sz="2800" dirty="0" smtClean="0">
                <a:latin typeface="Times New Roman" pitchFamily="18" charset="0"/>
                <a:cs typeface="Times New Roman" pitchFamily="18" charset="0"/>
              </a:rPr>
              <a:t>Also</a:t>
            </a:r>
            <a:r>
              <a:rPr lang="en-US" sz="2800" dirty="0">
                <a:latin typeface="Times New Roman" pitchFamily="18" charset="0"/>
                <a:cs typeface="Times New Roman" pitchFamily="18" charset="0"/>
              </a:rPr>
              <a:t>, people who apply for credit a lot of times might have dangled their credit score a bit since it is assumed that they already have too much financial pressure. </a:t>
            </a:r>
          </a:p>
          <a:p>
            <a:pPr lvl="0"/>
            <a:r>
              <a:rPr lang="en-US" sz="2800" dirty="0">
                <a:latin typeface="Times New Roman" pitchFamily="18" charset="0"/>
                <a:cs typeface="Times New Roman" pitchFamily="18" charset="0"/>
              </a:rPr>
              <a:t>Also, the more types of credit account a customer holds, the lower the credit scores.</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957038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Conclusion</a:t>
            </a: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Autofit/>
          </a:bodyPr>
          <a:lstStyle/>
          <a:p>
            <a:r>
              <a:rPr lang="en-US" sz="2800" dirty="0" smtClean="0">
                <a:latin typeface="Times New Roman" pitchFamily="18" charset="0"/>
                <a:cs typeface="Times New Roman" pitchFamily="18" charset="0"/>
              </a:rPr>
              <a:t>A good </a:t>
            </a:r>
            <a:r>
              <a:rPr lang="en-US" sz="2800" dirty="0">
                <a:latin typeface="Times New Roman" pitchFamily="18" charset="0"/>
                <a:cs typeface="Times New Roman" pitchFamily="18" charset="0"/>
              </a:rPr>
              <a:t>credit score puts money in a customer’s pocket. </a:t>
            </a:r>
            <a:endParaRPr lang="en-US" sz="2800" dirty="0" smtClean="0">
              <a:latin typeface="Times New Roman" pitchFamily="18" charset="0"/>
              <a:cs typeface="Times New Roman" pitchFamily="18" charset="0"/>
            </a:endParaRPr>
          </a:p>
          <a:p>
            <a:r>
              <a:rPr lang="en-US" sz="2800" dirty="0">
                <a:latin typeface="Times New Roman" pitchFamily="18" charset="0"/>
                <a:cs typeface="Times New Roman" pitchFamily="18" charset="0"/>
              </a:rPr>
              <a:t>G</a:t>
            </a:r>
            <a:r>
              <a:rPr lang="en-US" sz="2800" dirty="0" smtClean="0">
                <a:latin typeface="Times New Roman" pitchFamily="18" charset="0"/>
                <a:cs typeface="Times New Roman" pitchFamily="18" charset="0"/>
              </a:rPr>
              <a:t>ood </a:t>
            </a:r>
            <a:r>
              <a:rPr lang="en-US" sz="2800" dirty="0">
                <a:latin typeface="Times New Roman" pitchFamily="18" charset="0"/>
                <a:cs typeface="Times New Roman" pitchFamily="18" charset="0"/>
              </a:rPr>
              <a:t>credit management means a good credit score. </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It </a:t>
            </a:r>
            <a:r>
              <a:rPr lang="en-US" sz="2800" dirty="0">
                <a:latin typeface="Times New Roman" pitchFamily="18" charset="0"/>
                <a:cs typeface="Times New Roman" pitchFamily="18" charset="0"/>
              </a:rPr>
              <a:t>is </a:t>
            </a:r>
            <a:r>
              <a:rPr lang="en-US" sz="2800" dirty="0" smtClean="0">
                <a:latin typeface="Times New Roman" pitchFamily="18" charset="0"/>
                <a:cs typeface="Times New Roman" pitchFamily="18" charset="0"/>
              </a:rPr>
              <a:t>vital </a:t>
            </a:r>
            <a:r>
              <a:rPr lang="en-US" sz="2800" dirty="0">
                <a:latin typeface="Times New Roman" pitchFamily="18" charset="0"/>
                <a:cs typeface="Times New Roman" pitchFamily="18" charset="0"/>
              </a:rPr>
              <a:t>for customers to understand that a credit score focuses on the credit report and no other additional information such as the level of a customer’s income and the length of employment. </a:t>
            </a:r>
            <a:endParaRPr lang="en-US" sz="28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7861992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Cont. </a:t>
            </a: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800" dirty="0" smtClean="0">
                <a:latin typeface="Times New Roman" pitchFamily="18" charset="0"/>
                <a:cs typeface="Times New Roman" pitchFamily="18" charset="0"/>
              </a:rPr>
              <a:t>Credit </a:t>
            </a:r>
            <a:r>
              <a:rPr lang="en-US" sz="2800" dirty="0">
                <a:latin typeface="Times New Roman" pitchFamily="18" charset="0"/>
                <a:cs typeface="Times New Roman" pitchFamily="18" charset="0"/>
              </a:rPr>
              <a:t>score is a tool that lending agencies seriously consider, it is, therefore, significant for one to improve it constantly. </a:t>
            </a:r>
          </a:p>
          <a:p>
            <a:r>
              <a:rPr lang="en-US" sz="2800" dirty="0">
                <a:latin typeface="Times New Roman" pitchFamily="18" charset="0"/>
                <a:cs typeface="Times New Roman" pitchFamily="18" charset="0"/>
              </a:rPr>
              <a:t>For an excellent score, one ought to be paying his/her bills on </a:t>
            </a:r>
            <a:r>
              <a:rPr lang="en-US" sz="2800" dirty="0" smtClean="0">
                <a:latin typeface="Times New Roman" pitchFamily="18" charset="0"/>
                <a:cs typeface="Times New Roman" pitchFamily="18" charset="0"/>
              </a:rPr>
              <a:t>time and try </a:t>
            </a:r>
            <a:r>
              <a:rPr lang="en-US" sz="2800" dirty="0">
                <a:latin typeface="Times New Roman" pitchFamily="18" charset="0"/>
                <a:cs typeface="Times New Roman" pitchFamily="18" charset="0"/>
              </a:rPr>
              <a:t>to stick to one credit card in most of the times.</a:t>
            </a:r>
          </a:p>
          <a:p>
            <a:endParaRPr lang="en-US" sz="2800" dirty="0"/>
          </a:p>
        </p:txBody>
      </p:sp>
    </p:spTree>
    <p:extLst>
      <p:ext uri="{BB962C8B-B14F-4D97-AF65-F5344CB8AC3E}">
        <p14:creationId xmlns:p14="http://schemas.microsoft.com/office/powerpoint/2010/main" val="13791909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latin typeface="Times New Roman" pitchFamily="18" charset="0"/>
                <a:cs typeface="Times New Roman" pitchFamily="18" charset="0"/>
              </a:rPr>
              <a:t>bibigraphy</a:t>
            </a: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dirty="0" err="1">
                <a:latin typeface="Times New Roman" pitchFamily="18" charset="0"/>
                <a:cs typeface="Times New Roman" pitchFamily="18" charset="0"/>
              </a:rPr>
              <a:t>Almansour</a:t>
            </a:r>
            <a:r>
              <a:rPr lang="en-US" dirty="0">
                <a:latin typeface="Times New Roman" pitchFamily="18" charset="0"/>
                <a:cs typeface="Times New Roman" pitchFamily="18" charset="0"/>
              </a:rPr>
              <a:t>, Bashar </a:t>
            </a:r>
            <a:r>
              <a:rPr lang="en-US" dirty="0" err="1">
                <a:latin typeface="Times New Roman" pitchFamily="18" charset="0"/>
                <a:cs typeface="Times New Roman" pitchFamily="18" charset="0"/>
              </a:rPr>
              <a:t>Yaser</a:t>
            </a:r>
            <a:r>
              <a:rPr lang="en-US" dirty="0">
                <a:latin typeface="Times New Roman" pitchFamily="18" charset="0"/>
                <a:cs typeface="Times New Roman" pitchFamily="18" charset="0"/>
              </a:rPr>
              <a:t>. "Empirical Model for Predicting Financial Failure." </a:t>
            </a:r>
            <a:r>
              <a:rPr lang="en-US" i="1" dirty="0">
                <a:latin typeface="Times New Roman" pitchFamily="18" charset="0"/>
                <a:cs typeface="Times New Roman" pitchFamily="18" charset="0"/>
              </a:rPr>
              <a:t>American Journal of Economics, Finance and Management </a:t>
            </a:r>
            <a:r>
              <a:rPr lang="en-US" dirty="0">
                <a:latin typeface="Times New Roman" pitchFamily="18" charset="0"/>
                <a:cs typeface="Times New Roman" pitchFamily="18" charset="0"/>
              </a:rPr>
              <a:t>1, no. 3 (2015): 113-24. Accessed </a:t>
            </a:r>
            <a:r>
              <a:rPr lang="en-US" dirty="0" smtClean="0">
                <a:latin typeface="Times New Roman" pitchFamily="18" charset="0"/>
                <a:cs typeface="Times New Roman" pitchFamily="18" charset="0"/>
              </a:rPr>
              <a:t>April06</a:t>
            </a:r>
            <a:r>
              <a:rPr lang="en-US" dirty="0">
                <a:latin typeface="Times New Roman" pitchFamily="18" charset="0"/>
                <a:cs typeface="Times New Roman" pitchFamily="18" charset="0"/>
              </a:rPr>
              <a:t>, 2017. </a:t>
            </a:r>
            <a:r>
              <a:rPr lang="en-US" dirty="0" smtClean="0">
                <a:latin typeface="Times New Roman" pitchFamily="18" charset="0"/>
                <a:cs typeface="Times New Roman" pitchFamily="18" charset="0"/>
              </a:rPr>
              <a:t>http</a:t>
            </a:r>
            <a:r>
              <a:rPr lang="en-US" dirty="0">
                <a:latin typeface="Times New Roman" pitchFamily="18" charset="0"/>
                <a:cs typeface="Times New Roman" pitchFamily="18" charset="0"/>
              </a:rPr>
              <a:t>://files.aiscience.org/journal/article/html/70200019.html.</a:t>
            </a:r>
          </a:p>
          <a:p>
            <a:r>
              <a:rPr lang="en-US" dirty="0">
                <a:latin typeface="Times New Roman" pitchFamily="18" charset="0"/>
                <a:cs typeface="Times New Roman" pitchFamily="18" charset="0"/>
              </a:rPr>
              <a:t>Chapter 7 - </a:t>
            </a:r>
            <a:r>
              <a:rPr lang="en-US" dirty="0" err="1">
                <a:latin typeface="Times New Roman" pitchFamily="18" charset="0"/>
                <a:cs typeface="Times New Roman" pitchFamily="18" charset="0"/>
              </a:rPr>
              <a:t>Banktuptcy</a:t>
            </a:r>
            <a:r>
              <a:rPr lang="en-US" dirty="0">
                <a:latin typeface="Times New Roman" pitchFamily="18" charset="0"/>
                <a:cs typeface="Times New Roman" pitchFamily="18" charset="0"/>
              </a:rPr>
              <a:t> Basics. Accessed February 07, 2017. </a:t>
            </a:r>
            <a:r>
              <a:rPr lang="en-US" u="sng" dirty="0" smtClean="0">
                <a:latin typeface="Times New Roman" pitchFamily="18" charset="0"/>
                <a:cs typeface="Times New Roman" pitchFamily="18" charset="0"/>
                <a:hlinkClick r:id="rId2"/>
              </a:rPr>
              <a:t>http</a:t>
            </a:r>
            <a:r>
              <a:rPr lang="en-US" u="sng" dirty="0">
                <a:latin typeface="Times New Roman" pitchFamily="18" charset="0"/>
                <a:cs typeface="Times New Roman" pitchFamily="18" charset="0"/>
                <a:hlinkClick r:id="rId2"/>
              </a:rPr>
              <a:t>://www.uscourts.gov/servicesforms/</a:t>
            </a:r>
            <a:r>
              <a:rPr lang="en-US" dirty="0">
                <a:latin typeface="Times New Roman" pitchFamily="18" charset="0"/>
                <a:cs typeface="Times New Roman" pitchFamily="18" charset="0"/>
              </a:rPr>
              <a:t> bankruptcy/bankruptcy-basics/chapter-7-bankruptcy-basics.</a:t>
            </a:r>
          </a:p>
          <a:p>
            <a:r>
              <a:rPr lang="en-US" dirty="0">
                <a:latin typeface="Times New Roman" pitchFamily="18" charset="0"/>
                <a:cs typeface="Times New Roman" pitchFamily="18" charset="0"/>
              </a:rPr>
              <a:t>"Credit Scores, Credit Reports &amp; Credit Check. Accessed December 06, 2016. https://www.transunion.com/#.</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184472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Cont.</a:t>
            </a: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Autofit/>
          </a:bodyPr>
          <a:lstStyle/>
          <a:p>
            <a:r>
              <a:rPr lang="en-US" dirty="0">
                <a:latin typeface="Times New Roman" pitchFamily="18" charset="0"/>
                <a:cs typeface="Times New Roman" pitchFamily="18" charset="0"/>
              </a:rPr>
              <a:t>Crook, J. N., D. E. Edelman, and L. C. Thomas. "Credit Scoring." </a:t>
            </a:r>
            <a:r>
              <a:rPr lang="en-US" i="1" dirty="0">
                <a:latin typeface="Times New Roman" pitchFamily="18" charset="0"/>
                <a:cs typeface="Times New Roman" pitchFamily="18" charset="0"/>
              </a:rPr>
              <a:t>Journal of the </a:t>
            </a:r>
            <a:r>
              <a:rPr lang="en-US" i="1" dirty="0" smtClean="0">
                <a:latin typeface="Times New Roman" pitchFamily="18" charset="0"/>
                <a:cs typeface="Times New Roman" pitchFamily="18" charset="0"/>
              </a:rPr>
              <a:t>Operational</a:t>
            </a:r>
            <a:r>
              <a:rPr lang="en-US" dirty="0">
                <a:latin typeface="Times New Roman" pitchFamily="18" charset="0"/>
                <a:cs typeface="Times New Roman" pitchFamily="18" charset="0"/>
              </a:rPr>
              <a:t> </a:t>
            </a:r>
            <a:r>
              <a:rPr lang="en-US" i="1" dirty="0" smtClean="0">
                <a:latin typeface="Times New Roman" pitchFamily="18" charset="0"/>
                <a:cs typeface="Times New Roman" pitchFamily="18" charset="0"/>
              </a:rPr>
              <a:t>Research </a:t>
            </a:r>
            <a:r>
              <a:rPr lang="en-US" i="1" dirty="0">
                <a:latin typeface="Times New Roman" pitchFamily="18" charset="0"/>
                <a:cs typeface="Times New Roman" pitchFamily="18" charset="0"/>
              </a:rPr>
              <a:t>Society </a:t>
            </a:r>
            <a:r>
              <a:rPr lang="en-US" dirty="0">
                <a:latin typeface="Times New Roman" pitchFamily="18" charset="0"/>
                <a:cs typeface="Times New Roman" pitchFamily="18" charset="0"/>
              </a:rPr>
              <a:t>56, no. 9 (2005): 1003-005. Accessed April 04, 2017. doi:10.1057/palgrave.jors.2602037.</a:t>
            </a:r>
          </a:p>
          <a:p>
            <a:r>
              <a:rPr lang="en-US" dirty="0">
                <a:latin typeface="Times New Roman" pitchFamily="18" charset="0"/>
                <a:cs typeface="Times New Roman" pitchFamily="18" charset="0"/>
              </a:rPr>
              <a:t>Edelman, David. 2008. "Credit this: how the banks decide your credit score." </a:t>
            </a:r>
            <a:r>
              <a:rPr lang="en-US" i="1" dirty="0">
                <a:latin typeface="Times New Roman" pitchFamily="18" charset="0"/>
                <a:cs typeface="Times New Roman" pitchFamily="18" charset="0"/>
              </a:rPr>
              <a:t>Significance. Statistics Making Sense </a:t>
            </a:r>
            <a:r>
              <a:rPr lang="en-US" dirty="0">
                <a:latin typeface="Times New Roman" pitchFamily="18" charset="0"/>
                <a:cs typeface="Times New Roman" pitchFamily="18" charset="0"/>
              </a:rPr>
              <a:t>5, no. 2: 59. </a:t>
            </a:r>
            <a:r>
              <a:rPr lang="en-US" dirty="0" err="1">
                <a:latin typeface="Times New Roman" pitchFamily="18" charset="0"/>
                <a:cs typeface="Times New Roman" pitchFamily="18" charset="0"/>
              </a:rPr>
              <a:t>MathSciNet</a:t>
            </a:r>
            <a:r>
              <a:rPr lang="en-US" dirty="0">
                <a:latin typeface="Times New Roman" pitchFamily="18" charset="0"/>
                <a:cs typeface="Times New Roman" pitchFamily="18" charset="0"/>
              </a:rPr>
              <a:t> via </a:t>
            </a:r>
            <a:r>
              <a:rPr lang="en-US" dirty="0" err="1">
                <a:latin typeface="Times New Roman" pitchFamily="18" charset="0"/>
                <a:cs typeface="Times New Roman" pitchFamily="18" charset="0"/>
              </a:rPr>
              <a:t>EBSCOhost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EBSCOhost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accessed April </a:t>
            </a:r>
            <a:r>
              <a:rPr lang="en-US" dirty="0">
                <a:latin typeface="Times New Roman" pitchFamily="18" charset="0"/>
                <a:cs typeface="Times New Roman" pitchFamily="18" charset="0"/>
              </a:rPr>
              <a:t>03, 2017).</a:t>
            </a:r>
          </a:p>
          <a:p>
            <a:r>
              <a:rPr lang="en-US" dirty="0">
                <a:latin typeface="Times New Roman" pitchFamily="18" charset="0"/>
                <a:cs typeface="Times New Roman" pitchFamily="18" charset="0"/>
              </a:rPr>
              <a:t>Green, Eric L. 2014. "Considering Collection Alternatives? Don't Forget About </a:t>
            </a:r>
            <a:r>
              <a:rPr lang="en-US" dirty="0" err="1" smtClean="0">
                <a:latin typeface="Times New Roman" pitchFamily="18" charset="0"/>
                <a:cs typeface="Times New Roman" pitchFamily="18" charset="0"/>
              </a:rPr>
              <a:t>ankruptcy</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Journal </a:t>
            </a:r>
            <a:r>
              <a:rPr lang="en-US" i="1" dirty="0">
                <a:latin typeface="Times New Roman" pitchFamily="18" charset="0"/>
                <a:cs typeface="Times New Roman" pitchFamily="18" charset="0"/>
              </a:rPr>
              <a:t>of Tax Practice &amp; Procedure </a:t>
            </a:r>
            <a:r>
              <a:rPr lang="en-US" dirty="0">
                <a:latin typeface="Times New Roman" pitchFamily="18" charset="0"/>
                <a:cs typeface="Times New Roman" pitchFamily="18" charset="0"/>
              </a:rPr>
              <a:t>16, no. 2: 7-47. Business Source </a:t>
            </a:r>
            <a:r>
              <a:rPr lang="en-US" dirty="0" err="1" smtClean="0">
                <a:latin typeface="Times New Roman" pitchFamily="18" charset="0"/>
                <a:cs typeface="Times New Roman" pitchFamily="18" charset="0"/>
              </a:rPr>
              <a:t>Complete,EBSCOhost</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(accessed April 06, 2017).</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6942640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Cont.</a:t>
            </a:r>
            <a:endParaRPr lang="en-US" sz="4000" b="1" dirty="0"/>
          </a:p>
        </p:txBody>
      </p:sp>
      <p:sp>
        <p:nvSpPr>
          <p:cNvPr id="3" name="Content Placeholder 2"/>
          <p:cNvSpPr>
            <a:spLocks noGrp="1"/>
          </p:cNvSpPr>
          <p:nvPr>
            <p:ph sz="quarter" idx="1"/>
          </p:nvPr>
        </p:nvSpPr>
        <p:spPr/>
        <p:txBody>
          <a:bodyPr/>
          <a:lstStyle/>
          <a:p>
            <a:r>
              <a:rPr lang="en-US" dirty="0">
                <a:latin typeface="Times New Roman" pitchFamily="18" charset="0"/>
                <a:cs typeface="Times New Roman" pitchFamily="18" charset="0"/>
              </a:rPr>
              <a:t>Henderson, Loren, Cedric Herring, Hayward Horton, and Melvin Thomas. 2015. "Credit </a:t>
            </a:r>
            <a:r>
              <a:rPr lang="en-US" dirty="0" smtClean="0">
                <a:latin typeface="Times New Roman" pitchFamily="18" charset="0"/>
                <a:cs typeface="Times New Roman" pitchFamily="18" charset="0"/>
              </a:rPr>
              <a:t>Where Credit </a:t>
            </a:r>
            <a:r>
              <a:rPr lang="en-US" dirty="0">
                <a:latin typeface="Times New Roman" pitchFamily="18" charset="0"/>
                <a:cs typeface="Times New Roman" pitchFamily="18" charset="0"/>
              </a:rPr>
              <a:t>is Due? Race, Gender, and Discrimination in the Credit Scores of </a:t>
            </a:r>
            <a:r>
              <a:rPr lang="en-US" dirty="0" smtClean="0">
                <a:latin typeface="Times New Roman" pitchFamily="18" charset="0"/>
                <a:cs typeface="Times New Roman" pitchFamily="18" charset="0"/>
              </a:rPr>
              <a:t>Business Startups</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Review of Black Political Economy </a:t>
            </a:r>
            <a:r>
              <a:rPr lang="en-US" dirty="0">
                <a:latin typeface="Times New Roman" pitchFamily="18" charset="0"/>
                <a:cs typeface="Times New Roman" pitchFamily="18" charset="0"/>
              </a:rPr>
              <a:t>42, no. 4: 459-479. Business Source Elite,</a:t>
            </a:r>
          </a:p>
          <a:p>
            <a:r>
              <a:rPr lang="en-US" dirty="0" err="1">
                <a:latin typeface="Times New Roman" pitchFamily="18" charset="0"/>
                <a:cs typeface="Times New Roman" pitchFamily="18" charset="0"/>
              </a:rPr>
              <a:t>EBSCOhost</a:t>
            </a:r>
            <a:r>
              <a:rPr lang="en-US" dirty="0">
                <a:latin typeface="Times New Roman" pitchFamily="18" charset="0"/>
                <a:cs typeface="Times New Roman" pitchFamily="18" charset="0"/>
              </a:rPr>
              <a:t>. Accessed April 06, 2017</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How do I get and keep a good credit score?". Accessed January 04, 2017. https://www.consumerfinance.gov/askcfpb/318/how-do-i-get-and-keep-a-good-creditscore.html.</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043028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Cont.</a:t>
            </a:r>
            <a:endParaRPr lang="en-US" sz="40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en-US" dirty="0">
                <a:latin typeface="Times New Roman" pitchFamily="18" charset="0"/>
                <a:cs typeface="Times New Roman" pitchFamily="18" charset="0"/>
              </a:rPr>
              <a:t>Thomas, L. C., David B. </a:t>
            </a:r>
            <a:r>
              <a:rPr lang="en-US" dirty="0" err="1">
                <a:latin typeface="Times New Roman" pitchFamily="18" charset="0"/>
                <a:cs typeface="Times New Roman" pitchFamily="18" charset="0"/>
              </a:rPr>
              <a:t>Ebelman</a:t>
            </a:r>
            <a:r>
              <a:rPr lang="en-US" dirty="0">
                <a:latin typeface="Times New Roman" pitchFamily="18" charset="0"/>
                <a:cs typeface="Times New Roman" pitchFamily="18" charset="0"/>
              </a:rPr>
              <a:t>, and Jonathan N. Crook. 2004. Readings in Credit </a:t>
            </a:r>
            <a:r>
              <a:rPr lang="en-US" dirty="0" smtClean="0">
                <a:latin typeface="Times New Roman" pitchFamily="18" charset="0"/>
                <a:cs typeface="Times New Roman" pitchFamily="18" charset="0"/>
              </a:rPr>
              <a:t>Scoring: Foundations</a:t>
            </a:r>
            <a:r>
              <a:rPr lang="en-US" dirty="0">
                <a:latin typeface="Times New Roman" pitchFamily="18" charset="0"/>
                <a:cs typeface="Times New Roman" pitchFamily="18" charset="0"/>
              </a:rPr>
              <a:t>, Developments, and Aims. Oxford: Oxford University Press.</a:t>
            </a:r>
          </a:p>
          <a:p>
            <a:r>
              <a:rPr lang="en-US" dirty="0">
                <a:latin typeface="Times New Roman" pitchFamily="18" charset="0"/>
                <a:cs typeface="Times New Roman" pitchFamily="18" charset="0"/>
              </a:rPr>
              <a:t>Weston, Liz Pulliam. 2012. Your Credit Score: How to Improve the 3-digit Number That </a:t>
            </a:r>
            <a:r>
              <a:rPr lang="en-US" dirty="0" smtClean="0">
                <a:latin typeface="Times New Roman" pitchFamily="18" charset="0"/>
                <a:cs typeface="Times New Roman" pitchFamily="18" charset="0"/>
              </a:rPr>
              <a:t>Shapes Your </a:t>
            </a:r>
            <a:r>
              <a:rPr lang="en-US" dirty="0">
                <a:latin typeface="Times New Roman" pitchFamily="18" charset="0"/>
                <a:cs typeface="Times New Roman" pitchFamily="18" charset="0"/>
              </a:rPr>
              <a:t>Financial Future. 4th. Upper Saddle River, New Jersey: FT.</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98635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71</TotalTime>
  <Words>1376</Words>
  <Application>Microsoft Office PowerPoint</Application>
  <PresentationFormat>On-screen Show (4:3)</PresentationFormat>
  <Paragraphs>99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Oriel</vt:lpstr>
      <vt:lpstr>Credit Score Analysis </vt:lpstr>
      <vt:lpstr>INTRODUCTION</vt:lpstr>
      <vt:lpstr>Cont.</vt:lpstr>
      <vt:lpstr>IMPORTANCE OF CREDIT SCORE</vt:lpstr>
      <vt:lpstr>Cont.</vt:lpstr>
      <vt:lpstr>ELEMENTS OF A CREDIT SCORE</vt:lpstr>
      <vt:lpstr>CONT.</vt:lpstr>
      <vt:lpstr>FICO’S COMPONENTS OF A CREDIT SCORE</vt:lpstr>
      <vt:lpstr>FICO Credit Score Ranges </vt:lpstr>
      <vt:lpstr>PowerPoint Presentation</vt:lpstr>
      <vt:lpstr>payment history</vt:lpstr>
      <vt:lpstr>the amount a customer owes  </vt:lpstr>
      <vt:lpstr>Cont.</vt:lpstr>
      <vt:lpstr>Conclusion</vt:lpstr>
      <vt:lpstr>Cont. </vt:lpstr>
      <vt:lpstr>bibigraphy</vt:lpstr>
      <vt:lpstr>Cont.</vt:lpstr>
      <vt:lpstr>Cont.</vt:lpstr>
      <vt:lpstr>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Credit Score Analysis</dc:title>
  <dc:creator>maggie</dc:creator>
  <cp:lastModifiedBy>maggie</cp:lastModifiedBy>
  <cp:revision>7</cp:revision>
  <dcterms:created xsi:type="dcterms:W3CDTF">2018-10-25T20:01:19Z</dcterms:created>
  <dcterms:modified xsi:type="dcterms:W3CDTF">2018-10-25T21:13:11Z</dcterms:modified>
</cp:coreProperties>
</file>